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  <p:sldMasterId id="2147483686" r:id="rId3"/>
  </p:sldMasterIdLst>
  <p:notesMasterIdLst>
    <p:notesMasterId r:id="rId9"/>
  </p:notesMasterIdLst>
  <p:sldIdLst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9DA72-1212-4663-8021-ADAB1E8E7795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40EAF-B8DC-4CC6-B860-0AB9FA5D1E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99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6B48F5-57CC-4158-88FA-A3C2FA2372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6BDFA4-3FAA-4444-A5B2-D45205ADD41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E7180A-570B-42D6-9C3D-EA92386B91C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D62581-8CE2-49C1-820E-9B8DFB5E77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BLEND opener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19263" y="1435100"/>
            <a:ext cx="8075612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1D0101"/>
                </a:solidFill>
                <a:latin typeface="Corbel"/>
                <a:cs typeface="Corbel"/>
              </a:rPr>
              <a:t>Title: Corbel bold 54 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6738" y="2359025"/>
            <a:ext cx="59578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1D0101"/>
                </a:solidFill>
                <a:latin typeface="Corbel"/>
                <a:cs typeface="Corbel"/>
              </a:rPr>
              <a:t>Subtitle: Corbel bold 28 pt</a:t>
            </a:r>
            <a:endParaRPr lang="en-US" sz="2800" dirty="0">
              <a:solidFill>
                <a:srgbClr val="1D0101"/>
              </a:solidFill>
              <a:latin typeface="+mn-lt"/>
            </a:endParaRPr>
          </a:p>
        </p:txBody>
      </p:sp>
      <p:pic>
        <p:nvPicPr>
          <p:cNvPr id="7" name="Picture 13" descr="Logo+Think Impact.ai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013" y="5300663"/>
            <a:ext cx="201612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70375" y="5202238"/>
            <a:ext cx="376713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81517"/>
                </a:solidFill>
                <a:latin typeface="Corbel"/>
                <a:cs typeface="Corbel"/>
              </a:rPr>
              <a:t>Presented by: Corbel 24 pt</a:t>
            </a:r>
            <a:endParaRPr lang="en-US" sz="2400" dirty="0">
              <a:solidFill>
                <a:srgbClr val="981517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8663" y="4724400"/>
            <a:ext cx="60388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81517"/>
                </a:solidFill>
                <a:latin typeface="Corbel"/>
                <a:cs typeface="Corbel"/>
              </a:rPr>
              <a:t>Date of presentation: Corbel 24 pt</a:t>
            </a:r>
            <a:endParaRPr lang="en-US" sz="2400" dirty="0">
              <a:solidFill>
                <a:srgbClr val="981517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rgbClr val="043750"/>
            </a:solidFill>
          </a:ln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/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Oval 6"/>
          <p:cNvSpPr>
            <a:spLocks noChangeAspect="1"/>
          </p:cNvSpPr>
          <p:nvPr userDrawn="1"/>
        </p:nvSpPr>
        <p:spPr>
          <a:xfrm>
            <a:off x="1102290" y="2780778"/>
            <a:ext cx="2971800" cy="297180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 userDrawn="1"/>
        </p:nvSpPr>
        <p:spPr>
          <a:xfrm>
            <a:off x="4649243" y="4912290"/>
            <a:ext cx="914400" cy="91440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 userDrawn="1"/>
        </p:nvSpPr>
        <p:spPr>
          <a:xfrm>
            <a:off x="4864273" y="2922740"/>
            <a:ext cx="1463040" cy="146304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672" y="1603332"/>
            <a:ext cx="7002049" cy="4522831"/>
          </a:xfrm>
        </p:spPr>
        <p:txBody>
          <a:bodyPr/>
          <a:lstStyle>
            <a:lvl1pPr>
              <a:buClr>
                <a:srgbClr val="043750"/>
              </a:buClr>
              <a:buSzPct val="90000"/>
              <a:buFont typeface="Courier New" pitchFamily="49" charset="0"/>
              <a:buChar char="o"/>
              <a:defRPr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>
                <a:latin typeface="Corbel" pitchFamily="34" charset="0"/>
              </a:defRPr>
            </a:lvl2pPr>
            <a:lvl3pPr>
              <a:buClr>
                <a:srgbClr val="054462"/>
              </a:buClr>
              <a:defRPr>
                <a:latin typeface="Corbel" pitchFamily="34" charset="0"/>
              </a:defRPr>
            </a:lvl3pPr>
            <a:lvl4pPr>
              <a:buClr>
                <a:srgbClr val="054462"/>
              </a:buClr>
              <a:defRPr>
                <a:latin typeface="Corbel" pitchFamily="34" charset="0"/>
              </a:defRPr>
            </a:lvl4pPr>
            <a:lvl5pPr>
              <a:buClr>
                <a:srgbClr val="054462"/>
              </a:buClr>
              <a:defRPr>
                <a:latin typeface="Corbe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515" y="1600200"/>
            <a:ext cx="3695180" cy="4525963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buNone/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7473" y="1600200"/>
            <a:ext cx="3706659" cy="4525963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775" y="1465545"/>
            <a:ext cx="3921190" cy="709330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775" y="2187401"/>
            <a:ext cx="3921190" cy="3951288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defRPr sz="1600">
                <a:latin typeface="Corbel" pitchFamily="34" charset="0"/>
              </a:defRPr>
            </a:lvl4pPr>
            <a:lvl5pPr>
              <a:defRPr sz="1600">
                <a:latin typeface="Corbe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9682" y="1465545"/>
            <a:ext cx="4027118" cy="709330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208" y="2174874"/>
            <a:ext cx="4014592" cy="3962879"/>
          </a:xfrm>
          <a:solidFill>
            <a:schemeClr val="bg1"/>
          </a:solidFill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751562" y="1515649"/>
            <a:ext cx="6964472" cy="4647156"/>
          </a:xfrm>
          <a:ln>
            <a:solidFill>
              <a:srgbClr val="05446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THINNER Earth black to white ble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7750" y="3935413"/>
            <a:ext cx="26463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Corbel"/>
                <a:cs typeface="Corbel"/>
              </a:rPr>
              <a:t>Picture or text here</a:t>
            </a:r>
          </a:p>
        </p:txBody>
      </p:sp>
      <p:pic>
        <p:nvPicPr>
          <p:cNvPr id="5" name="Picture 13" descr="Logo+Think Impact.ai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850" y="1820863"/>
            <a:ext cx="5005388" cy="406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1016000" y="2733675"/>
            <a:ext cx="2849563" cy="2849563"/>
          </a:xfrm>
          <a:prstGeom prst="ellipse">
            <a:avLst/>
          </a:prstGeom>
          <a:blipFill rotWithShape="1">
            <a:blip r:embed="rId5" cstate="print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pic>
        <p:nvPicPr>
          <p:cNvPr id="8" name="Picture 16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9938" y="2312988"/>
            <a:ext cx="2659062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0400" y="4327525"/>
            <a:ext cx="1852613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4578702" y="4653873"/>
            <a:ext cx="1061228" cy="1061228"/>
          </a:xfrm>
          <a:prstGeom prst="ellipse">
            <a:avLst/>
          </a:prstGeom>
          <a:gradFill flip="none" rotWithShape="1">
            <a:gsLst>
              <a:gs pos="0">
                <a:srgbClr val="D69900"/>
              </a:gs>
              <a:gs pos="90000">
                <a:srgbClr val="F0EBD5"/>
              </a:gs>
              <a:gs pos="100000">
                <a:srgbClr val="D1C39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746625" y="2787650"/>
            <a:ext cx="1514475" cy="1516063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573326" y="1402915"/>
            <a:ext cx="7096125" cy="87114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 baseline="0"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0493"/>
            <a:ext cx="4228665" cy="4685670"/>
          </a:xfrm>
          <a:ln>
            <a:solidFill>
              <a:srgbClr val="054462"/>
            </a:solidFill>
          </a:ln>
        </p:spPr>
        <p:txBody>
          <a:bodyPr/>
          <a:lstStyle>
            <a:lvl1pPr>
              <a:buNone/>
              <a:defRPr sz="2000">
                <a:latin typeface="Corbel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orbe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3731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 baseline="0"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121" y="1440493"/>
            <a:ext cx="4228665" cy="4685670"/>
          </a:xfrm>
          <a:ln>
            <a:solidFill>
              <a:srgbClr val="054462"/>
            </a:solidFill>
          </a:ln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1206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orbe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E21CE6D-2CAE-4B8D-A787-2DB6C734BF3D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A7D44B-4AF8-4251-A128-348B10922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10" descr="THINNER Earth black to white blend.jp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47650" y="550211"/>
            <a:ext cx="709612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Long Title: Corbel bold 36 pt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3984" y="1615857"/>
            <a:ext cx="7027101" cy="451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2" name="Picture 11" descr="Logo+Think Impact.ai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SzPct val="55000"/>
        <a:buFont typeface="Arial Unicode MS" pitchFamily="34" charset="-128"/>
        <a:buChar char="❍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Lucida Grande"/>
        <a:buChar char="−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THINNER Earth black to white blend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1978" y="1600200"/>
            <a:ext cx="773482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43750"/>
        </a:buClr>
        <a:buSzPct val="90000"/>
        <a:buFont typeface="Courier New" pitchFamily="49" charset="0"/>
        <a:buChar char="o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43750"/>
        </a:buClr>
        <a:buSzPct val="115000"/>
        <a:buFont typeface="Arial" pitchFamily="34" charset="0"/>
        <a:buChar char="•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43750"/>
        </a:buClr>
        <a:buFont typeface="Corbel" pitchFamily="34" charset="0"/>
        <a:buChar char="–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43750"/>
        </a:buClr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43750"/>
        </a:buClr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THINNER Earth black to white blen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720" y="14019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onut 7"/>
          <p:cNvSpPr/>
          <p:nvPr/>
        </p:nvSpPr>
        <p:spPr>
          <a:xfrm>
            <a:off x="864295" y="2542784"/>
            <a:ext cx="3429000" cy="3429000"/>
          </a:xfrm>
          <a:prstGeom prst="donut">
            <a:avLst>
              <a:gd name="adj" fmla="val 8632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4659683" y="2743200"/>
            <a:ext cx="1828800" cy="1828800"/>
          </a:xfrm>
          <a:prstGeom prst="donut">
            <a:avLst>
              <a:gd name="adj" fmla="val 10599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4546949" y="4822521"/>
            <a:ext cx="1097280" cy="1097280"/>
          </a:xfrm>
          <a:prstGeom prst="donut">
            <a:avLst>
              <a:gd name="adj" fmla="val 9838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11" descr="Logo+Think Impact.ai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48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5778" y="1143000"/>
            <a:ext cx="8918222" cy="164062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Promotion and Tenure: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Some Suggestions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endParaRPr lang="en-US" sz="4800" b="1" dirty="0">
              <a:effectLst>
                <a:reflection stA="19000" endPos="31000" dist="25400" dir="5400000" sy="-100000" algn="bl" rotWithShape="0"/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25425" y="3352800"/>
            <a:ext cx="8039100" cy="3124200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Klod Kokini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Associate Dean for Academic Affairs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College of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Professor of Mechanical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7385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7385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147A6-942D-477A-BE33-DB205ADFB4A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3505200" y="5410200"/>
            <a:ext cx="20796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Corbel" pitchFamily="34" charset="0"/>
              </a:rPr>
              <a:t>ADVANCE-FAST October 16, 2012</a:t>
            </a:r>
            <a:endParaRPr lang="en-US" sz="20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Some Suggestions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E5B1B24-9213-43AB-B8B9-6FBAF2C5A9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7162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Understand process and requirements for success very early on.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endParaRPr lang="en-US" sz="1200" b="1" dirty="0" smtClean="0">
              <a:latin typeface="Corbel" pitchFamily="34" charset="0"/>
            </a:endParaRPr>
          </a:p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Seek advice and mentoring from technical mentors as well as non-technical colleagues. 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endParaRPr lang="en-US" sz="1200" b="1" dirty="0" smtClean="0">
              <a:latin typeface="Corbel" pitchFamily="34" charset="0"/>
            </a:endParaRPr>
          </a:p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You have 5 years (without any tenure clock extensions) to showcase your excellence.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endParaRPr lang="en-US" sz="1200" b="1" dirty="0" smtClean="0">
              <a:latin typeface="Corbel" pitchFamily="34" charset="0"/>
            </a:endParaRPr>
          </a:p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Quality and impact (not necessarily quantity) are key.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endParaRPr lang="en-US" sz="1200" b="1" dirty="0" smtClean="0">
              <a:latin typeface="Corbel" pitchFamily="34" charset="0"/>
            </a:endParaRPr>
          </a:p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Ask (demand) for feedback (preferably in writing) at least once a year from head.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2528"/>
            <a:ext cx="6886712" cy="79657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Faculty Career Progress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DD73EB7-F127-4D7D-A027-3D22690379AC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228600" y="1600200"/>
            <a:ext cx="8001000" cy="483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38912" lvl="0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Assistant Professor..contract review in the 2nd/3rd year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defRPr/>
            </a:pPr>
            <a:endParaRPr lang="en-US" sz="1200" b="1" dirty="0" smtClean="0">
              <a:latin typeface="Corbel" pitchFamily="34" charset="0"/>
            </a:endParaRP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Mentoring and feedback are critical starting day one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defRPr/>
            </a:pPr>
            <a:endParaRPr lang="en-US" sz="1200" b="1" dirty="0" smtClean="0">
              <a:latin typeface="Corbel" pitchFamily="34" charset="0"/>
            </a:endParaRP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Nomination to Associate Professor with tenure no  later than the beginning of the 6th academic year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defRPr/>
            </a:pPr>
            <a:endParaRPr lang="en-US" sz="1200" b="1" dirty="0" smtClean="0">
              <a:latin typeface="Corbel" pitchFamily="34" charset="0"/>
            </a:endParaRPr>
          </a:p>
          <a:p>
            <a:pPr marL="438912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No time limit for nomination to Full Professor. .. typically  within 5-6 years from promotion to Associate Professor</a:t>
            </a:r>
          </a:p>
          <a:p>
            <a:pPr marL="438912" indent="-320040" defTabSz="457200">
              <a:buClr>
                <a:schemeClr val="accent2"/>
              </a:buClr>
              <a:buSzPct val="90000"/>
              <a:defRPr/>
            </a:pPr>
            <a:endParaRPr lang="en-US" sz="1200" b="1" dirty="0" smtClean="0">
              <a:latin typeface="Corbel" pitchFamily="34" charset="0"/>
            </a:endParaRP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Named/Distinguished Professor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defRPr/>
            </a:pPr>
            <a:endParaRPr lang="en-US" sz="1200" b="1" dirty="0" smtClean="0">
              <a:latin typeface="Corbel" pitchFamily="34" charset="0"/>
            </a:endParaRP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Corbel" pitchFamily="34" charset="0"/>
              </a:rPr>
              <a:t>Administrative or other paths</a:t>
            </a:r>
          </a:p>
          <a:p>
            <a:pPr>
              <a:buClr>
                <a:schemeClr val="accent2"/>
              </a:buClr>
            </a:pPr>
            <a:r>
              <a:rPr lang="en-US" sz="3000" b="1" dirty="0" smtClean="0">
                <a:latin typeface="Corbel" pitchFamily="34" charset="0"/>
              </a:rPr>
              <a:t>   </a:t>
            </a:r>
            <a:endParaRPr lang="en-US" sz="30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83" y="381000"/>
            <a:ext cx="709653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Resources/Policies to Help with Climate and Success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4A9C915-7CA4-47E7-9C86-D3B3F22ED21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457200" y="1828800"/>
            <a:ext cx="723900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3000" b="1" dirty="0">
                <a:latin typeface="Corbel" pitchFamily="34" charset="0"/>
              </a:rPr>
              <a:t>  </a:t>
            </a:r>
            <a:r>
              <a:rPr lang="en-US" sz="2400" b="1" dirty="0" smtClean="0">
                <a:latin typeface="Corbel" pitchFamily="34" charset="0"/>
              </a:rPr>
              <a:t>Ask </a:t>
            </a:r>
            <a:r>
              <a:rPr lang="en-US" sz="2400" b="1" dirty="0">
                <a:latin typeface="Corbel" pitchFamily="34" charset="0"/>
              </a:rPr>
              <a:t>about any mentoring practices </a:t>
            </a:r>
            <a:r>
              <a:rPr lang="en-US" sz="2400" b="1" dirty="0" smtClean="0">
                <a:latin typeface="Corbel" pitchFamily="34" charset="0"/>
              </a:rPr>
              <a:t>and policies</a:t>
            </a:r>
          </a:p>
          <a:p>
            <a:pPr>
              <a:buClr>
                <a:schemeClr val="accent2"/>
              </a:buClr>
            </a:pPr>
            <a:r>
              <a:rPr lang="en-US" sz="2400" b="1" dirty="0" smtClean="0">
                <a:latin typeface="Corbel" pitchFamily="34" charset="0"/>
              </a:rPr>
              <a:t>    (e.g. formal </a:t>
            </a:r>
            <a:r>
              <a:rPr lang="en-US" sz="2400" b="1" dirty="0">
                <a:latin typeface="Corbel" pitchFamily="34" charset="0"/>
              </a:rPr>
              <a:t>mentoring in </a:t>
            </a:r>
            <a:r>
              <a:rPr lang="en-US" sz="2400" b="1" dirty="0" err="1">
                <a:latin typeface="Corbel" pitchFamily="34" charset="0"/>
              </a:rPr>
              <a:t>CoE</a:t>
            </a:r>
            <a:r>
              <a:rPr lang="en-US" sz="2400" b="1" dirty="0">
                <a:latin typeface="Corbel" pitchFamily="34" charset="0"/>
              </a:rPr>
              <a:t>)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sz="2400" b="1" dirty="0">
              <a:latin typeface="Corbel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b="1" dirty="0">
                <a:latin typeface="Corbel" pitchFamily="34" charset="0"/>
              </a:rPr>
              <a:t>  Tenure clock </a:t>
            </a:r>
            <a:r>
              <a:rPr lang="en-US" sz="2400" b="1" dirty="0" smtClean="0">
                <a:latin typeface="Corbel" pitchFamily="34" charset="0"/>
              </a:rPr>
              <a:t>extension policy (Purdue)</a:t>
            </a:r>
            <a:endParaRPr lang="en-US" sz="2400" b="1" dirty="0">
              <a:latin typeface="Corbel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sz="2400" b="1" dirty="0">
              <a:latin typeface="Corbel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b="1" dirty="0">
                <a:latin typeface="Corbel" pitchFamily="34" charset="0"/>
              </a:rPr>
              <a:t>  Purdue Teaching Academy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sz="2400" b="1" dirty="0">
              <a:latin typeface="Corbel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b="1" dirty="0">
                <a:latin typeface="Corbel" pitchFamily="34" charset="0"/>
              </a:rPr>
              <a:t>  Child care (including infant care) is </a:t>
            </a:r>
            <a:r>
              <a:rPr lang="en-US" sz="2400" b="1" dirty="0" smtClean="0">
                <a:latin typeface="Corbel" pitchFamily="34" charset="0"/>
              </a:rPr>
              <a:t>available</a:t>
            </a:r>
            <a:endParaRPr lang="en-US" sz="2400" b="1" dirty="0">
              <a:latin typeface="Corbel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sz="2400" b="1" dirty="0">
              <a:latin typeface="Corbel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b="1" dirty="0">
                <a:latin typeface="Corbel" pitchFamily="34" charset="0"/>
              </a:rPr>
              <a:t>  NSF-ADVANCE </a:t>
            </a:r>
            <a:r>
              <a:rPr lang="en-US" sz="2400" b="1" dirty="0" smtClean="0">
                <a:latin typeface="Corbel" pitchFamily="34" charset="0"/>
              </a:rPr>
              <a:t>FAST </a:t>
            </a:r>
            <a:r>
              <a:rPr lang="en-US" sz="2400" b="1" dirty="0">
                <a:latin typeface="Corbel" pitchFamily="34" charset="0"/>
              </a:rPr>
              <a:t>and other  </a:t>
            </a:r>
            <a:r>
              <a:rPr lang="en-US" sz="2400" b="1" dirty="0" smtClean="0">
                <a:latin typeface="Corbel" pitchFamily="34" charset="0"/>
              </a:rPr>
              <a:t>programs </a:t>
            </a:r>
            <a:endParaRPr lang="en-US" sz="24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672" y="1752600"/>
            <a:ext cx="7002049" cy="4373563"/>
          </a:xfrm>
        </p:spPr>
        <p:txBody>
          <a:bodyPr rtlCol="0">
            <a:normAutofit fontScale="92500"/>
          </a:bodyPr>
          <a:lstStyle/>
          <a:p>
            <a:pPr marL="438912" indent="-32004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sz="2600" b="1" dirty="0" smtClean="0"/>
              <a:t>Ask about any other helpful practices and policies in your college (e.g. flexible Workload Policy in </a:t>
            </a:r>
            <a:r>
              <a:rPr lang="en-US" sz="2600" b="1" dirty="0" err="1" smtClean="0"/>
              <a:t>CoE</a:t>
            </a:r>
            <a:r>
              <a:rPr lang="en-US" sz="2600" b="1" dirty="0" smtClean="0"/>
              <a:t>)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en-US" sz="2600" b="1" dirty="0" smtClean="0"/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sz="2600" b="1" dirty="0" smtClean="0"/>
              <a:t>Ask about activities that may help you get involved  (e.g. Women’s Faculty Committees, Diversity Action Committees), </a:t>
            </a:r>
            <a:r>
              <a:rPr lang="en-US" sz="2600" b="1" i="1" u="sng" dirty="0" smtClean="0"/>
              <a:t>but be strategic</a:t>
            </a:r>
            <a:endParaRPr lang="en-US" sz="2600" b="1" dirty="0" smtClean="0"/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en-US" sz="2600" b="1" dirty="0" smtClean="0"/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sz="2600" b="1" dirty="0" smtClean="0"/>
              <a:t>Take advantage of programs for new faculty at Purdue (OVPR), college (orientation), and department (business office, graduate office)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en-US" sz="3459" b="1" dirty="0" smtClean="0"/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6D14924-14F1-448A-BEEB-83EAC0100732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hs PowerPoint Master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CoE_template_2010_v4</Template>
  <TotalTime>90</TotalTime>
  <Words>285</Words>
  <Application>Microsoft Office PowerPoint</Application>
  <PresentationFormat>On-screen Show (4:3)</PresentationFormat>
  <Paragraphs>57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Leahs PowerPoint Master2010</vt:lpstr>
      <vt:lpstr>Custom Design</vt:lpstr>
      <vt:lpstr>1_Custom Design</vt:lpstr>
      <vt:lpstr>Promotion and Tenure: Some Suggestions </vt:lpstr>
      <vt:lpstr>Some Suggestions</vt:lpstr>
      <vt:lpstr>Faculty Career Progress</vt:lpstr>
      <vt:lpstr>Resources/Policies to Help with Climate and Success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 and Tenure: Some Suggestions</dc:title>
  <dc:creator>kokini</dc:creator>
  <cp:lastModifiedBy>Clark, Barbara S.</cp:lastModifiedBy>
  <cp:revision>13</cp:revision>
  <dcterms:created xsi:type="dcterms:W3CDTF">2012-10-10T13:22:19Z</dcterms:created>
  <dcterms:modified xsi:type="dcterms:W3CDTF">2012-10-16T15:11:01Z</dcterms:modified>
</cp:coreProperties>
</file>