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2" r:id="rId2"/>
    <p:sldMasterId id="2147483686" r:id="rId3"/>
  </p:sldMasterIdLst>
  <p:notesMasterIdLst>
    <p:notesMasterId r:id="rId9"/>
  </p:notesMasterIdLst>
  <p:sldIdLst>
    <p:sldId id="262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E9DA72-1212-4663-8021-ADAB1E8E7795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D40EAF-B8DC-4CC6-B860-0AB9FA5D1E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899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A6B48F5-57CC-4158-88FA-A3C2FA23720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86BDFA4-3FAA-4444-A5B2-D45205ADD41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5E7180A-570B-42D6-9C3D-EA92386B91C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ED62581-8CE2-49C1-820E-9B8DFB5E771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BLEND opener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719263" y="1435100"/>
            <a:ext cx="8075612" cy="922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rgbClr val="1D0101"/>
                </a:solidFill>
                <a:latin typeface="Corbel"/>
                <a:cs typeface="Corbel"/>
              </a:rPr>
              <a:t>Title: Corbel bold 54 pt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36738" y="2359025"/>
            <a:ext cx="5957887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1D0101"/>
                </a:solidFill>
                <a:latin typeface="Corbel"/>
                <a:cs typeface="Corbel"/>
              </a:rPr>
              <a:t>Subtitle: Corbel bold 28 pt</a:t>
            </a:r>
            <a:endParaRPr lang="en-US" sz="2800" dirty="0">
              <a:solidFill>
                <a:srgbClr val="1D0101"/>
              </a:solidFill>
              <a:latin typeface="+mn-lt"/>
            </a:endParaRPr>
          </a:p>
        </p:txBody>
      </p:sp>
      <p:pic>
        <p:nvPicPr>
          <p:cNvPr id="7" name="Picture 13" descr="Logo+Think Impact.ai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7013" y="5300663"/>
            <a:ext cx="2016125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270375" y="5202238"/>
            <a:ext cx="3767138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981517"/>
                </a:solidFill>
                <a:latin typeface="Corbel"/>
                <a:cs typeface="Corbel"/>
              </a:rPr>
              <a:t>Presented by: Corbel 24 pt</a:t>
            </a:r>
            <a:endParaRPr lang="en-US" sz="2400" dirty="0">
              <a:solidFill>
                <a:srgbClr val="981517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98663" y="4724400"/>
            <a:ext cx="603885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981517"/>
                </a:solidFill>
                <a:latin typeface="Corbel"/>
                <a:cs typeface="Corbel"/>
              </a:rPr>
              <a:t>Date of presentation: Corbel 24 pt</a:t>
            </a:r>
            <a:endParaRPr lang="en-US" sz="2400" dirty="0">
              <a:solidFill>
                <a:srgbClr val="981517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  <a:ln>
            <a:solidFill>
              <a:srgbClr val="043750"/>
            </a:solidFill>
          </a:ln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solidFill>
            <a:schemeClr val="bg1"/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Oval 6"/>
          <p:cNvSpPr>
            <a:spLocks noChangeAspect="1"/>
          </p:cNvSpPr>
          <p:nvPr userDrawn="1"/>
        </p:nvSpPr>
        <p:spPr>
          <a:xfrm>
            <a:off x="1102290" y="2780778"/>
            <a:ext cx="2971800" cy="2971800"/>
          </a:xfrm>
          <a:prstGeom prst="ellipse">
            <a:avLst/>
          </a:prstGeom>
          <a:gradFill flip="none" rotWithShape="1">
            <a:gsLst>
              <a:gs pos="2000">
                <a:srgbClr val="BB8600"/>
              </a:gs>
              <a:gs pos="85000">
                <a:srgbClr val="FFC00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825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>
            <a:spLocks noChangeAspect="1"/>
          </p:cNvSpPr>
          <p:nvPr userDrawn="1"/>
        </p:nvSpPr>
        <p:spPr>
          <a:xfrm>
            <a:off x="4649243" y="4912290"/>
            <a:ext cx="914400" cy="914400"/>
          </a:xfrm>
          <a:prstGeom prst="ellipse">
            <a:avLst/>
          </a:prstGeom>
          <a:gradFill flip="none" rotWithShape="1">
            <a:gsLst>
              <a:gs pos="2000">
                <a:srgbClr val="BB8600"/>
              </a:gs>
              <a:gs pos="85000">
                <a:srgbClr val="FFC00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825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>
            <a:spLocks noChangeAspect="1"/>
          </p:cNvSpPr>
          <p:nvPr userDrawn="1"/>
        </p:nvSpPr>
        <p:spPr>
          <a:xfrm>
            <a:off x="4864273" y="2922740"/>
            <a:ext cx="1463040" cy="1463040"/>
          </a:xfrm>
          <a:prstGeom prst="ellipse">
            <a:avLst/>
          </a:prstGeom>
          <a:gradFill flip="none" rotWithShape="1">
            <a:gsLst>
              <a:gs pos="2000">
                <a:srgbClr val="BB8600"/>
              </a:gs>
              <a:gs pos="85000">
                <a:srgbClr val="FFC00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825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383" y="462528"/>
            <a:ext cx="7096530" cy="79657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672" y="1603332"/>
            <a:ext cx="7002049" cy="4522831"/>
          </a:xfrm>
        </p:spPr>
        <p:txBody>
          <a:bodyPr/>
          <a:lstStyle>
            <a:lvl1pPr>
              <a:buClr>
                <a:srgbClr val="043750"/>
              </a:buClr>
              <a:buSzPct val="90000"/>
              <a:buFont typeface="Courier New" pitchFamily="49" charset="0"/>
              <a:buChar char="o"/>
              <a:defRPr>
                <a:latin typeface="Corbel" pitchFamily="34" charset="0"/>
              </a:defRPr>
            </a:lvl1pPr>
            <a:lvl2pPr>
              <a:buClr>
                <a:srgbClr val="054462"/>
              </a:buClr>
              <a:buSzPct val="115000"/>
              <a:buFont typeface="Arial" pitchFamily="34" charset="0"/>
              <a:buChar char="•"/>
              <a:defRPr>
                <a:latin typeface="Corbel" pitchFamily="34" charset="0"/>
              </a:defRPr>
            </a:lvl2pPr>
            <a:lvl3pPr>
              <a:buClr>
                <a:srgbClr val="054462"/>
              </a:buClr>
              <a:defRPr>
                <a:latin typeface="Corbel" pitchFamily="34" charset="0"/>
              </a:defRPr>
            </a:lvl3pPr>
            <a:lvl4pPr>
              <a:buClr>
                <a:srgbClr val="054462"/>
              </a:buClr>
              <a:defRPr>
                <a:latin typeface="Corbel" pitchFamily="34" charset="0"/>
              </a:defRPr>
            </a:lvl4pPr>
            <a:lvl5pPr>
              <a:buClr>
                <a:srgbClr val="054462"/>
              </a:buClr>
              <a:defRPr>
                <a:latin typeface="Corbe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8515" y="1600200"/>
            <a:ext cx="3695180" cy="4525963"/>
          </a:xfrm>
        </p:spPr>
        <p:txBody>
          <a:bodyPr/>
          <a:lstStyle>
            <a:lvl1pPr>
              <a:buClr>
                <a:srgbClr val="054462"/>
              </a:buClr>
              <a:buSzPct val="90000"/>
              <a:buFont typeface="Courier New" pitchFamily="49" charset="0"/>
              <a:buChar char="o"/>
              <a:defRPr sz="2400">
                <a:latin typeface="Corbel" pitchFamily="34" charset="0"/>
              </a:defRPr>
            </a:lvl1pPr>
            <a:lvl2pPr>
              <a:buClr>
                <a:srgbClr val="054462"/>
              </a:buClr>
              <a:buSzPct val="115000"/>
              <a:buFont typeface="Arial" pitchFamily="34" charset="0"/>
              <a:buChar char="•"/>
              <a:defRPr sz="2000">
                <a:latin typeface="Corbel" pitchFamily="34" charset="0"/>
              </a:defRPr>
            </a:lvl2pPr>
            <a:lvl3pPr>
              <a:buClr>
                <a:srgbClr val="054462"/>
              </a:buClr>
              <a:defRPr sz="1800">
                <a:latin typeface="Corbel" pitchFamily="34" charset="0"/>
              </a:defRPr>
            </a:lvl3pPr>
            <a:lvl4pPr>
              <a:buNone/>
              <a:defRPr sz="1800">
                <a:latin typeface="Corbel" pitchFamily="34" charset="0"/>
              </a:defRPr>
            </a:lvl4pPr>
            <a:lvl5pPr>
              <a:defRPr sz="1800">
                <a:latin typeface="Corbe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97473" y="1600200"/>
            <a:ext cx="3706659" cy="4525963"/>
          </a:xfrm>
        </p:spPr>
        <p:txBody>
          <a:bodyPr/>
          <a:lstStyle>
            <a:lvl1pPr>
              <a:buClr>
                <a:srgbClr val="054462"/>
              </a:buClr>
              <a:buSzPct val="90000"/>
              <a:buFont typeface="Courier New" pitchFamily="49" charset="0"/>
              <a:buChar char="o"/>
              <a:defRPr sz="2400">
                <a:latin typeface="Corbel" pitchFamily="34" charset="0"/>
              </a:defRPr>
            </a:lvl1pPr>
            <a:lvl2pPr>
              <a:buClr>
                <a:srgbClr val="054462"/>
              </a:buClr>
              <a:buSzPct val="115000"/>
              <a:buFont typeface="Arial" pitchFamily="34" charset="0"/>
              <a:buChar char="•"/>
              <a:defRPr sz="2000">
                <a:latin typeface="Corbel" pitchFamily="34" charset="0"/>
              </a:defRPr>
            </a:lvl2pPr>
            <a:lvl3pPr>
              <a:buClr>
                <a:srgbClr val="054462"/>
              </a:buCl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47383" y="462528"/>
            <a:ext cx="7096530" cy="79657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775" y="1465545"/>
            <a:ext cx="3921190" cy="709330"/>
          </a:xfrm>
        </p:spPr>
        <p:txBody>
          <a:bodyPr anchor="b">
            <a:normAutofit/>
          </a:bodyPr>
          <a:lstStyle>
            <a:lvl1pPr marL="0" indent="0">
              <a:buNone/>
              <a:defRPr sz="2400" b="1">
                <a:latin typeface="Corbe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3775" y="2187401"/>
            <a:ext cx="3921190" cy="3951288"/>
          </a:xfrm>
        </p:spPr>
        <p:txBody>
          <a:bodyPr/>
          <a:lstStyle>
            <a:lvl1pPr>
              <a:buClr>
                <a:srgbClr val="054462"/>
              </a:buClr>
              <a:buSzPct val="90000"/>
              <a:buFont typeface="Courier New" pitchFamily="49" charset="0"/>
              <a:buChar char="o"/>
              <a:defRPr sz="2400">
                <a:latin typeface="Corbel" pitchFamily="34" charset="0"/>
              </a:defRPr>
            </a:lvl1pPr>
            <a:lvl2pPr>
              <a:buClr>
                <a:srgbClr val="054462"/>
              </a:buClr>
              <a:buSzPct val="115000"/>
              <a:defRPr sz="2000">
                <a:latin typeface="Corbel" pitchFamily="34" charset="0"/>
              </a:defRPr>
            </a:lvl2pPr>
            <a:lvl3pPr>
              <a:buClr>
                <a:srgbClr val="054462"/>
              </a:buClr>
              <a:defRPr sz="1800">
                <a:latin typeface="Corbel" pitchFamily="34" charset="0"/>
              </a:defRPr>
            </a:lvl3pPr>
            <a:lvl4pPr>
              <a:defRPr sz="1600">
                <a:latin typeface="Corbel" pitchFamily="34" charset="0"/>
              </a:defRPr>
            </a:lvl4pPr>
            <a:lvl5pPr>
              <a:defRPr sz="1600">
                <a:latin typeface="Corbe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9682" y="1465545"/>
            <a:ext cx="4027118" cy="709330"/>
          </a:xfrm>
          <a:solidFill>
            <a:schemeClr val="bg1"/>
          </a:solidFill>
        </p:spPr>
        <p:txBody>
          <a:bodyPr anchor="b">
            <a:normAutofit/>
          </a:bodyPr>
          <a:lstStyle>
            <a:lvl1pPr marL="0" indent="0">
              <a:buNone/>
              <a:defRPr sz="2400" b="1">
                <a:latin typeface="Corbe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72208" y="2174874"/>
            <a:ext cx="4014592" cy="3962879"/>
          </a:xfrm>
          <a:solidFill>
            <a:schemeClr val="bg1"/>
          </a:solidFill>
        </p:spPr>
        <p:txBody>
          <a:bodyPr/>
          <a:lstStyle>
            <a:lvl1pPr>
              <a:buClr>
                <a:srgbClr val="054462"/>
              </a:buClr>
              <a:buSzPct val="90000"/>
              <a:buFont typeface="Courier New" pitchFamily="49" charset="0"/>
              <a:buChar char="o"/>
              <a:defRPr sz="2400">
                <a:latin typeface="Corbel" pitchFamily="34" charset="0"/>
              </a:defRPr>
            </a:lvl1pPr>
            <a:lvl2pPr>
              <a:buClr>
                <a:srgbClr val="054462"/>
              </a:buClr>
              <a:buSzPct val="115000"/>
              <a:defRPr sz="2000">
                <a:latin typeface="Corbel" pitchFamily="34" charset="0"/>
              </a:defRPr>
            </a:lvl2pPr>
            <a:lvl3pPr>
              <a:buClr>
                <a:srgbClr val="054462"/>
              </a:buClr>
              <a:defRPr sz="1800">
                <a:latin typeface="Corbel" pitchFamily="34" charset="0"/>
              </a:defRPr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47383" y="462528"/>
            <a:ext cx="7096530" cy="79657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47383" y="462528"/>
            <a:ext cx="7096530" cy="79657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"/>
          </p:nvPr>
        </p:nvSpPr>
        <p:spPr>
          <a:xfrm>
            <a:off x="751562" y="1515649"/>
            <a:ext cx="6964472" cy="4647156"/>
          </a:xfrm>
          <a:ln>
            <a:solidFill>
              <a:srgbClr val="054462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THINNER Earth black to white blend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69163" y="0"/>
            <a:ext cx="187483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047750" y="3935413"/>
            <a:ext cx="2646363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bg1"/>
                </a:solidFill>
                <a:latin typeface="Corbel"/>
                <a:cs typeface="Corbel"/>
              </a:rPr>
              <a:t>Picture or text here</a:t>
            </a:r>
          </a:p>
        </p:txBody>
      </p:sp>
      <p:pic>
        <p:nvPicPr>
          <p:cNvPr id="5" name="Picture 13" descr="Logo+Think Impact.ai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5050" y="5859463"/>
            <a:ext cx="1555750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4" descr="Circle.eps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4850" y="1820863"/>
            <a:ext cx="5005388" cy="406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6"/>
          <p:cNvSpPr/>
          <p:nvPr/>
        </p:nvSpPr>
        <p:spPr>
          <a:xfrm>
            <a:off x="1016000" y="2733675"/>
            <a:ext cx="2849563" cy="2849563"/>
          </a:xfrm>
          <a:prstGeom prst="ellipse">
            <a:avLst/>
          </a:prstGeom>
          <a:blipFill rotWithShape="1">
            <a:blip r:embed="rId5" cstate="print"/>
            <a:stretch>
              <a:fillRect/>
            </a:stretch>
          </a:blip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981517"/>
              </a:solidFill>
            </a:endParaRPr>
          </a:p>
        </p:txBody>
      </p:sp>
      <p:pic>
        <p:nvPicPr>
          <p:cNvPr id="8" name="Picture 16" descr="Circle.eps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9938" y="2312988"/>
            <a:ext cx="2659062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7" descr="Circle.eps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70400" y="4327525"/>
            <a:ext cx="1852613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Oval 9"/>
          <p:cNvSpPr/>
          <p:nvPr/>
        </p:nvSpPr>
        <p:spPr>
          <a:xfrm>
            <a:off x="4578702" y="4653873"/>
            <a:ext cx="1061228" cy="1061228"/>
          </a:xfrm>
          <a:prstGeom prst="ellipse">
            <a:avLst/>
          </a:prstGeom>
          <a:gradFill flip="none" rotWithShape="1">
            <a:gsLst>
              <a:gs pos="0">
                <a:srgbClr val="D69900"/>
              </a:gs>
              <a:gs pos="90000">
                <a:srgbClr val="F0EBD5"/>
              </a:gs>
              <a:gs pos="100000">
                <a:srgbClr val="D1C39F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981517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746625" y="2787650"/>
            <a:ext cx="1514475" cy="1516063"/>
          </a:xfrm>
          <a:prstGeom prst="ellipse">
            <a:avLst/>
          </a:prstGeom>
          <a:blipFill>
            <a:blip r:embed="rId6" cstate="print"/>
            <a:stretch>
              <a:fillRect/>
            </a:stretch>
          </a:blip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981517"/>
              </a:solidFill>
            </a:endParaRP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573326" y="1402915"/>
            <a:ext cx="7096125" cy="871145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l">
              <a:defRPr sz="2400" b="1" baseline="0">
                <a:latin typeface="Corbe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0493"/>
            <a:ext cx="4228665" cy="4685670"/>
          </a:xfrm>
          <a:ln>
            <a:solidFill>
              <a:srgbClr val="054462"/>
            </a:solidFill>
          </a:ln>
        </p:spPr>
        <p:txBody>
          <a:bodyPr/>
          <a:lstStyle>
            <a:lvl1pPr>
              <a:buNone/>
              <a:defRPr sz="2000">
                <a:latin typeface="Corbel" pitchFamily="34" charset="0"/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Corbe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3731" y="273050"/>
            <a:ext cx="3008313" cy="1162050"/>
          </a:xfrm>
        </p:spPr>
        <p:txBody>
          <a:bodyPr anchor="b">
            <a:normAutofit/>
          </a:bodyPr>
          <a:lstStyle>
            <a:lvl1pPr algn="l">
              <a:defRPr sz="2400" b="1" baseline="0">
                <a:latin typeface="Corbe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121" y="1440493"/>
            <a:ext cx="4228665" cy="4685670"/>
          </a:xfrm>
          <a:ln>
            <a:solidFill>
              <a:srgbClr val="054462"/>
            </a:solidFill>
          </a:ln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1206" y="1435100"/>
            <a:ext cx="3008313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Corbe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E21CE6D-2CAE-4B8D-A787-2DB6C734BF3D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A7D44B-4AF8-4251-A128-348B109220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10" descr="THINNER Earth black to white blend.jpg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269163" y="0"/>
            <a:ext cx="187483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47650" y="550211"/>
            <a:ext cx="7096125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Long Title: Corbel bold 36 pt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13984" y="1615857"/>
            <a:ext cx="7027101" cy="4510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pic>
        <p:nvPicPr>
          <p:cNvPr id="1032" name="Picture 11" descr="Logo+Think Impact.ai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385050" y="5859463"/>
            <a:ext cx="1555750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981517"/>
          </a:solidFill>
          <a:latin typeface="Corbel" pitchFamily="34" charset="0"/>
          <a:ea typeface="+mj-ea"/>
          <a:cs typeface="+mj-c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SzPct val="55000"/>
        <a:buFont typeface="Arial Unicode MS" pitchFamily="34" charset="-128"/>
        <a:buChar char="❍"/>
        <a:defRPr sz="2800" kern="1200">
          <a:solidFill>
            <a:schemeClr val="tx1"/>
          </a:solidFill>
          <a:latin typeface="Corbel" pitchFamily="34" charset="0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orbel" pitchFamily="34" charset="0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Lucida Grande"/>
        <a:buChar char="−"/>
        <a:defRPr sz="2000" kern="1200">
          <a:solidFill>
            <a:schemeClr val="tx1"/>
          </a:solidFill>
          <a:latin typeface="Corbel" pitchFamily="34" charset="0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Corbel" pitchFamily="34" charset="0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Corbel" pitchFamily="34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 descr="THINNER Earth black to white blend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69163" y="0"/>
            <a:ext cx="187483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1978" y="1600200"/>
            <a:ext cx="773482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981517"/>
          </a:solidFill>
          <a:latin typeface="Corbel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43750"/>
        </a:buClr>
        <a:buSzPct val="90000"/>
        <a:buFont typeface="Courier New" pitchFamily="49" charset="0"/>
        <a:buChar char="o"/>
        <a:defRPr sz="3200" kern="1200">
          <a:solidFill>
            <a:schemeClr val="tx1"/>
          </a:solidFill>
          <a:latin typeface="Corbel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43750"/>
        </a:buClr>
        <a:buSzPct val="115000"/>
        <a:buFont typeface="Arial" pitchFamily="34" charset="0"/>
        <a:buChar char="•"/>
        <a:defRPr sz="2800" kern="1200">
          <a:solidFill>
            <a:schemeClr val="tx1"/>
          </a:solidFill>
          <a:latin typeface="Corbel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43750"/>
        </a:buClr>
        <a:buFont typeface="Corbel" pitchFamily="34" charset="0"/>
        <a:buChar char="–"/>
        <a:defRPr sz="2400" kern="1200">
          <a:solidFill>
            <a:schemeClr val="tx1"/>
          </a:solidFill>
          <a:latin typeface="Corbel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043750"/>
        </a:buClr>
        <a:buFont typeface="Arial" pitchFamily="34" charset="0"/>
        <a:buChar char="–"/>
        <a:defRPr sz="2000" kern="1200">
          <a:solidFill>
            <a:schemeClr val="tx1"/>
          </a:solidFill>
          <a:latin typeface="Corbel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43750"/>
        </a:buClr>
        <a:buFont typeface="Arial" pitchFamily="34" charset="0"/>
        <a:buChar char="»"/>
        <a:defRPr sz="2000" kern="1200">
          <a:solidFill>
            <a:schemeClr val="tx1"/>
          </a:solidFill>
          <a:latin typeface="Corbe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THINNER Earth black to white blend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69163" y="0"/>
            <a:ext cx="187483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7720" y="140197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onut 7"/>
          <p:cNvSpPr/>
          <p:nvPr/>
        </p:nvSpPr>
        <p:spPr>
          <a:xfrm>
            <a:off x="864295" y="2542784"/>
            <a:ext cx="3429000" cy="3429000"/>
          </a:xfrm>
          <a:prstGeom prst="donut">
            <a:avLst>
              <a:gd name="adj" fmla="val 8632"/>
            </a:avLst>
          </a:prstGeom>
          <a:solidFill>
            <a:srgbClr val="D69900"/>
          </a:solidFill>
          <a:ln>
            <a:solidFill>
              <a:srgbClr val="BB8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Donut 8"/>
          <p:cNvSpPr/>
          <p:nvPr/>
        </p:nvSpPr>
        <p:spPr>
          <a:xfrm>
            <a:off x="4659683" y="2743200"/>
            <a:ext cx="1828800" cy="1828800"/>
          </a:xfrm>
          <a:prstGeom prst="donut">
            <a:avLst>
              <a:gd name="adj" fmla="val 10599"/>
            </a:avLst>
          </a:prstGeom>
          <a:solidFill>
            <a:srgbClr val="D69900"/>
          </a:solidFill>
          <a:ln>
            <a:solidFill>
              <a:srgbClr val="BB8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Donut 9"/>
          <p:cNvSpPr/>
          <p:nvPr/>
        </p:nvSpPr>
        <p:spPr>
          <a:xfrm>
            <a:off x="4546949" y="4822521"/>
            <a:ext cx="1097280" cy="1097280"/>
          </a:xfrm>
          <a:prstGeom prst="donut">
            <a:avLst>
              <a:gd name="adj" fmla="val 9838"/>
            </a:avLst>
          </a:prstGeom>
          <a:solidFill>
            <a:srgbClr val="D69900"/>
          </a:solidFill>
          <a:ln>
            <a:solidFill>
              <a:srgbClr val="BB8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1" name="Picture 11" descr="Logo+Think Impact.ai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5050" y="5859463"/>
            <a:ext cx="1555750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xStyles>
    <p:titleStyle>
      <a:lvl1pPr algn="l" defTabSz="914400" rtl="0" eaLnBrk="1" latinLnBrk="0" hangingPunct="1">
        <a:spcBef>
          <a:spcPct val="0"/>
        </a:spcBef>
        <a:buNone/>
        <a:defRPr sz="4800" b="1" kern="1200">
          <a:solidFill>
            <a:srgbClr val="981517"/>
          </a:solidFill>
          <a:latin typeface="Corbel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orbel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orbel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orbel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orbel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orbe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5778" y="1143000"/>
            <a:ext cx="8918222" cy="164062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800" b="1" dirty="0" smtClean="0">
                <a:effectLst>
                  <a:reflection stA="19000" endPos="31000" dist="25400" dir="5400000" sy="-100000" algn="bl" rotWithShape="0"/>
                </a:effectLst>
              </a:rPr>
              <a:t>Promotion and Tenure:</a:t>
            </a:r>
            <a:br>
              <a:rPr lang="en-US" sz="4800" b="1" dirty="0" smtClean="0">
                <a:effectLst>
                  <a:reflection stA="19000" endPos="31000" dist="25400" dir="5400000" sy="-100000" algn="bl" rotWithShape="0"/>
                </a:effectLst>
              </a:rPr>
            </a:br>
            <a:r>
              <a:rPr lang="en-US" sz="4800" b="1" dirty="0" smtClean="0">
                <a:effectLst>
                  <a:reflection stA="19000" endPos="31000" dist="25400" dir="5400000" sy="-100000" algn="bl" rotWithShape="0"/>
                </a:effectLst>
              </a:rPr>
              <a:t>Some Suggestions</a:t>
            </a:r>
            <a:br>
              <a:rPr lang="en-US" sz="4800" b="1" dirty="0" smtClean="0">
                <a:effectLst>
                  <a:reflection stA="19000" endPos="31000" dist="25400" dir="5400000" sy="-100000" algn="bl" rotWithShape="0"/>
                </a:effectLst>
              </a:rPr>
            </a:br>
            <a:endParaRPr lang="en-US" sz="4800" b="1" dirty="0">
              <a:effectLst>
                <a:reflection stA="19000" endPos="31000" dist="25400" dir="5400000" sy="-100000" algn="bl" rotWithShape="0"/>
              </a:effectLst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225425" y="3352800"/>
            <a:ext cx="8039100" cy="3124200"/>
          </a:xfrm>
        </p:spPr>
        <p:txBody>
          <a:bodyPr rtlCol="0"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tx1"/>
                </a:solidFill>
              </a:rPr>
              <a:t>Klod Kokini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tx1"/>
                </a:solidFill>
              </a:rPr>
              <a:t>Associate Dean for Academic Affairs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tx1"/>
                </a:solidFill>
              </a:rPr>
              <a:t>College of Engineering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tx1"/>
                </a:solidFill>
              </a:rPr>
              <a:t>Professor of Mechanical Engineering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7385" b="1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7385" b="1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b="1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b="1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147A6-942D-477A-BE33-DB205ADFB4A6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5364" name="TextBox 4"/>
          <p:cNvSpPr txBox="1">
            <a:spLocks noChangeArrowheads="1"/>
          </p:cNvSpPr>
          <p:nvPr/>
        </p:nvSpPr>
        <p:spPr bwMode="auto">
          <a:xfrm>
            <a:off x="3505200" y="5410200"/>
            <a:ext cx="20796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latin typeface="Corbel" pitchFamily="34" charset="0"/>
              </a:rPr>
              <a:t>ADVANCE-FAST October 16, 2012</a:t>
            </a:r>
            <a:endParaRPr lang="en-US" sz="2000" b="1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/>
              <a:t>Some Suggestions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E5B1B24-9213-43AB-B8B9-6FBAF2C5A90D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4800" y="1600200"/>
            <a:ext cx="7162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38912" indent="-320040" defTabSz="457200">
              <a:buClr>
                <a:schemeClr val="accent2"/>
              </a:buClr>
              <a:buSzPct val="90000"/>
              <a:buFont typeface="Wingdings" pitchFamily="2" charset="2"/>
              <a:buChar char="§"/>
              <a:defRPr/>
            </a:pPr>
            <a:r>
              <a:rPr lang="en-US" sz="2400" b="1" dirty="0" smtClean="0">
                <a:latin typeface="Corbel" pitchFamily="34" charset="0"/>
              </a:rPr>
              <a:t>Understand process and requirements for success very early on.</a:t>
            </a:r>
          </a:p>
          <a:p>
            <a:pPr marL="438912" indent="-320040" defTabSz="457200">
              <a:buClr>
                <a:schemeClr val="accent2"/>
              </a:buClr>
              <a:buSzPct val="90000"/>
              <a:buFont typeface="Wingdings" pitchFamily="2" charset="2"/>
              <a:buChar char="§"/>
              <a:defRPr/>
            </a:pPr>
            <a:endParaRPr lang="en-US" sz="1200" b="1" dirty="0" smtClean="0">
              <a:latin typeface="Corbel" pitchFamily="34" charset="0"/>
            </a:endParaRPr>
          </a:p>
          <a:p>
            <a:pPr marL="438912" indent="-320040" defTabSz="457200">
              <a:buClr>
                <a:schemeClr val="accent2"/>
              </a:buClr>
              <a:buSzPct val="90000"/>
              <a:buFont typeface="Wingdings" pitchFamily="2" charset="2"/>
              <a:buChar char="§"/>
              <a:defRPr/>
            </a:pPr>
            <a:r>
              <a:rPr lang="en-US" sz="2400" b="1" dirty="0" smtClean="0">
                <a:latin typeface="Corbel" pitchFamily="34" charset="0"/>
              </a:rPr>
              <a:t>Seek advice and mentoring from technical mentors as well as non-technical colleagues. </a:t>
            </a:r>
          </a:p>
          <a:p>
            <a:pPr marL="438912" indent="-320040" defTabSz="457200">
              <a:buClr>
                <a:schemeClr val="accent2"/>
              </a:buClr>
              <a:buSzPct val="90000"/>
              <a:buFont typeface="Wingdings" pitchFamily="2" charset="2"/>
              <a:buChar char="§"/>
              <a:defRPr/>
            </a:pPr>
            <a:endParaRPr lang="en-US" sz="1200" b="1" dirty="0" smtClean="0">
              <a:latin typeface="Corbel" pitchFamily="34" charset="0"/>
            </a:endParaRPr>
          </a:p>
          <a:p>
            <a:pPr marL="438912" indent="-320040" defTabSz="457200">
              <a:buClr>
                <a:schemeClr val="accent2"/>
              </a:buClr>
              <a:buSzPct val="90000"/>
              <a:buFont typeface="Wingdings" pitchFamily="2" charset="2"/>
              <a:buChar char="§"/>
              <a:defRPr/>
            </a:pPr>
            <a:r>
              <a:rPr lang="en-US" sz="2400" b="1" dirty="0" smtClean="0">
                <a:latin typeface="Corbel" pitchFamily="34" charset="0"/>
              </a:rPr>
              <a:t>You have 5 years (without any tenure clock extensions) to showcase your excellence.</a:t>
            </a:r>
          </a:p>
          <a:p>
            <a:pPr marL="438912" indent="-320040" defTabSz="457200">
              <a:buClr>
                <a:schemeClr val="accent2"/>
              </a:buClr>
              <a:buSzPct val="90000"/>
              <a:buFont typeface="Wingdings" pitchFamily="2" charset="2"/>
              <a:buChar char="§"/>
              <a:defRPr/>
            </a:pPr>
            <a:endParaRPr lang="en-US" sz="1200" b="1" dirty="0" smtClean="0">
              <a:latin typeface="Corbel" pitchFamily="34" charset="0"/>
            </a:endParaRPr>
          </a:p>
          <a:p>
            <a:pPr marL="438912" indent="-320040" defTabSz="457200">
              <a:buClr>
                <a:schemeClr val="accent2"/>
              </a:buClr>
              <a:buSzPct val="90000"/>
              <a:buFont typeface="Wingdings" pitchFamily="2" charset="2"/>
              <a:buChar char="§"/>
              <a:defRPr/>
            </a:pPr>
            <a:r>
              <a:rPr lang="en-US" sz="2400" b="1" dirty="0" smtClean="0">
                <a:latin typeface="Corbel" pitchFamily="34" charset="0"/>
              </a:rPr>
              <a:t>Quality and impact (not necessarily quantity) are key.</a:t>
            </a:r>
          </a:p>
          <a:p>
            <a:pPr marL="438912" indent="-320040" defTabSz="457200">
              <a:buClr>
                <a:schemeClr val="accent2"/>
              </a:buClr>
              <a:buSzPct val="90000"/>
              <a:buFont typeface="Wingdings" pitchFamily="2" charset="2"/>
              <a:buChar char="§"/>
              <a:defRPr/>
            </a:pPr>
            <a:endParaRPr lang="en-US" sz="1200" b="1" dirty="0" smtClean="0">
              <a:latin typeface="Corbel" pitchFamily="34" charset="0"/>
            </a:endParaRPr>
          </a:p>
          <a:p>
            <a:pPr marL="438912" indent="-320040" defTabSz="457200">
              <a:buClr>
                <a:schemeClr val="accent2"/>
              </a:buClr>
              <a:buSzPct val="90000"/>
              <a:buFont typeface="Wingdings" pitchFamily="2" charset="2"/>
              <a:buChar char="§"/>
              <a:defRPr/>
            </a:pPr>
            <a:r>
              <a:rPr lang="en-US" sz="2400" b="1" dirty="0" smtClean="0">
                <a:latin typeface="Corbel" pitchFamily="34" charset="0"/>
              </a:rPr>
              <a:t>Ask (demand) for feedback (preferably in writing) at least once a year from head.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2528"/>
            <a:ext cx="6886712" cy="796579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Faculty Career Progress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DD73EB7-F127-4D7D-A027-3D22690379AC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38915" name="Rectangle 4"/>
          <p:cNvSpPr>
            <a:spLocks noChangeArrowheads="1"/>
          </p:cNvSpPr>
          <p:nvPr/>
        </p:nvSpPr>
        <p:spPr bwMode="auto">
          <a:xfrm>
            <a:off x="228600" y="1600200"/>
            <a:ext cx="8001000" cy="4833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38912" lvl="0" indent="-320040" defTabSz="457200">
              <a:buClr>
                <a:schemeClr val="accent2"/>
              </a:buClr>
              <a:buSzPct val="90000"/>
              <a:buFont typeface="Wingdings" pitchFamily="2" charset="2"/>
              <a:buChar char="§"/>
              <a:defRPr/>
            </a:pPr>
            <a:r>
              <a:rPr lang="en-US" sz="2400" b="1" dirty="0" smtClean="0">
                <a:latin typeface="Corbel" pitchFamily="34" charset="0"/>
              </a:rPr>
              <a:t>Assistant Professor..contract review in the 2nd/3rd year</a:t>
            </a:r>
          </a:p>
          <a:p>
            <a:pPr marL="438912" lvl="0" indent="-320040" defTabSz="457200">
              <a:buClr>
                <a:schemeClr val="accent2"/>
              </a:buClr>
              <a:buSzPct val="90000"/>
              <a:defRPr/>
            </a:pPr>
            <a:endParaRPr lang="en-US" sz="1200" b="1" dirty="0" smtClean="0">
              <a:latin typeface="Corbel" pitchFamily="34" charset="0"/>
            </a:endParaRPr>
          </a:p>
          <a:p>
            <a:pPr marL="438912" lvl="0" indent="-320040" defTabSz="457200">
              <a:buClr>
                <a:schemeClr val="accent2"/>
              </a:buClr>
              <a:buSzPct val="90000"/>
              <a:buFont typeface="Wingdings" pitchFamily="2" charset="2"/>
              <a:buChar char="§"/>
              <a:defRPr/>
            </a:pPr>
            <a:r>
              <a:rPr lang="en-US" sz="2400" b="1" dirty="0" smtClean="0">
                <a:latin typeface="Corbel" pitchFamily="34" charset="0"/>
              </a:rPr>
              <a:t>Mentoring and feedback are critical starting day one</a:t>
            </a:r>
          </a:p>
          <a:p>
            <a:pPr marL="438912" lvl="0" indent="-320040" defTabSz="457200">
              <a:buClr>
                <a:schemeClr val="accent2"/>
              </a:buClr>
              <a:buSzPct val="90000"/>
              <a:defRPr/>
            </a:pPr>
            <a:endParaRPr lang="en-US" sz="1200" b="1" dirty="0" smtClean="0">
              <a:latin typeface="Corbel" pitchFamily="34" charset="0"/>
            </a:endParaRPr>
          </a:p>
          <a:p>
            <a:pPr marL="438912" lvl="0" indent="-320040" defTabSz="457200">
              <a:buClr>
                <a:schemeClr val="accent2"/>
              </a:buClr>
              <a:buSzPct val="90000"/>
              <a:buFont typeface="Wingdings" pitchFamily="2" charset="2"/>
              <a:buChar char="§"/>
              <a:defRPr/>
            </a:pPr>
            <a:r>
              <a:rPr lang="en-US" sz="2400" b="1" dirty="0" smtClean="0">
                <a:latin typeface="Corbel" pitchFamily="34" charset="0"/>
              </a:rPr>
              <a:t>Nomination to Associate Professor with tenure no  later than the beginning of the 6th academic year</a:t>
            </a:r>
          </a:p>
          <a:p>
            <a:pPr marL="438912" lvl="0" indent="-320040" defTabSz="457200">
              <a:buClr>
                <a:schemeClr val="accent2"/>
              </a:buClr>
              <a:buSzPct val="90000"/>
              <a:defRPr/>
            </a:pPr>
            <a:endParaRPr lang="en-US" sz="1200" b="1" dirty="0" smtClean="0">
              <a:latin typeface="Corbel" pitchFamily="34" charset="0"/>
            </a:endParaRPr>
          </a:p>
          <a:p>
            <a:pPr marL="438912" indent="-320040" defTabSz="457200">
              <a:buClr>
                <a:schemeClr val="accent2"/>
              </a:buClr>
              <a:buSzPct val="90000"/>
              <a:buFont typeface="Wingdings" pitchFamily="2" charset="2"/>
              <a:buChar char="§"/>
              <a:defRPr/>
            </a:pPr>
            <a:r>
              <a:rPr lang="en-US" sz="2400" b="1" dirty="0" smtClean="0">
                <a:latin typeface="Corbel" pitchFamily="34" charset="0"/>
              </a:rPr>
              <a:t>No time limit for nomination to Full Professor. .. typically  within 5-6 years from promotion to Associate Professor</a:t>
            </a:r>
          </a:p>
          <a:p>
            <a:pPr marL="438912" indent="-320040" defTabSz="457200">
              <a:buClr>
                <a:schemeClr val="accent2"/>
              </a:buClr>
              <a:buSzPct val="90000"/>
              <a:defRPr/>
            </a:pPr>
            <a:endParaRPr lang="en-US" sz="1200" b="1" dirty="0" smtClean="0">
              <a:latin typeface="Corbel" pitchFamily="34" charset="0"/>
            </a:endParaRPr>
          </a:p>
          <a:p>
            <a:pPr marL="438912" lvl="0" indent="-320040" defTabSz="457200">
              <a:buClr>
                <a:schemeClr val="accent2"/>
              </a:buClr>
              <a:buSzPct val="90000"/>
              <a:buFont typeface="Wingdings" pitchFamily="2" charset="2"/>
              <a:buChar char="§"/>
              <a:defRPr/>
            </a:pPr>
            <a:r>
              <a:rPr lang="en-US" sz="2400" b="1" dirty="0" smtClean="0">
                <a:latin typeface="Corbel" pitchFamily="34" charset="0"/>
              </a:rPr>
              <a:t>Named/Distinguished Professor</a:t>
            </a:r>
          </a:p>
          <a:p>
            <a:pPr marL="438912" lvl="0" indent="-320040" defTabSz="457200">
              <a:buClr>
                <a:schemeClr val="accent2"/>
              </a:buClr>
              <a:buSzPct val="90000"/>
              <a:defRPr/>
            </a:pPr>
            <a:endParaRPr lang="en-US" sz="1200" b="1" dirty="0" smtClean="0">
              <a:latin typeface="Corbel" pitchFamily="34" charset="0"/>
            </a:endParaRPr>
          </a:p>
          <a:p>
            <a:pPr marL="438912" lvl="0" indent="-320040" defTabSz="457200">
              <a:buClr>
                <a:schemeClr val="accent2"/>
              </a:buClr>
              <a:buSzPct val="90000"/>
              <a:buFont typeface="Wingdings" pitchFamily="2" charset="2"/>
              <a:buChar char="§"/>
              <a:defRPr/>
            </a:pPr>
            <a:r>
              <a:rPr lang="en-US" sz="2400" b="1" dirty="0" smtClean="0">
                <a:latin typeface="Corbel" pitchFamily="34" charset="0"/>
              </a:rPr>
              <a:t>Administrative or other paths</a:t>
            </a:r>
          </a:p>
          <a:p>
            <a:pPr>
              <a:buClr>
                <a:schemeClr val="accent2"/>
              </a:buClr>
            </a:pPr>
            <a:r>
              <a:rPr lang="en-US" sz="3000" b="1" dirty="0" smtClean="0">
                <a:latin typeface="Corbel" pitchFamily="34" charset="0"/>
              </a:rPr>
              <a:t>   </a:t>
            </a:r>
            <a:endParaRPr lang="en-US" sz="3000" b="1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383" y="381000"/>
            <a:ext cx="7096530" cy="1066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/>
              <a:t>Resources/Policies to Help with Climate and Success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4A9C915-7CA4-47E7-9C86-D3B3F22ED217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40963" name="Rectangle 4"/>
          <p:cNvSpPr>
            <a:spLocks noChangeArrowheads="1"/>
          </p:cNvSpPr>
          <p:nvPr/>
        </p:nvSpPr>
        <p:spPr bwMode="auto">
          <a:xfrm>
            <a:off x="457200" y="1828800"/>
            <a:ext cx="7239000" cy="387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3000" b="1" dirty="0">
                <a:latin typeface="Corbel" pitchFamily="34" charset="0"/>
              </a:rPr>
              <a:t>  </a:t>
            </a:r>
            <a:r>
              <a:rPr lang="en-US" sz="2400" b="1" dirty="0" smtClean="0">
                <a:latin typeface="Corbel" pitchFamily="34" charset="0"/>
              </a:rPr>
              <a:t>Ask </a:t>
            </a:r>
            <a:r>
              <a:rPr lang="en-US" sz="2400" b="1" dirty="0">
                <a:latin typeface="Corbel" pitchFamily="34" charset="0"/>
              </a:rPr>
              <a:t>about any mentoring practices </a:t>
            </a:r>
            <a:r>
              <a:rPr lang="en-US" sz="2400" b="1" dirty="0" smtClean="0">
                <a:latin typeface="Corbel" pitchFamily="34" charset="0"/>
              </a:rPr>
              <a:t>and policies</a:t>
            </a:r>
          </a:p>
          <a:p>
            <a:pPr>
              <a:buClr>
                <a:schemeClr val="accent2"/>
              </a:buClr>
            </a:pPr>
            <a:r>
              <a:rPr lang="en-US" sz="2400" b="1" dirty="0" smtClean="0">
                <a:latin typeface="Corbel" pitchFamily="34" charset="0"/>
              </a:rPr>
              <a:t>    (e.g. formal </a:t>
            </a:r>
            <a:r>
              <a:rPr lang="en-US" sz="2400" b="1" dirty="0">
                <a:latin typeface="Corbel" pitchFamily="34" charset="0"/>
              </a:rPr>
              <a:t>mentoring in </a:t>
            </a:r>
            <a:r>
              <a:rPr lang="en-US" sz="2400" b="1" dirty="0" err="1">
                <a:latin typeface="Corbel" pitchFamily="34" charset="0"/>
              </a:rPr>
              <a:t>CoE</a:t>
            </a:r>
            <a:r>
              <a:rPr lang="en-US" sz="2400" b="1" dirty="0">
                <a:latin typeface="Corbel" pitchFamily="34" charset="0"/>
              </a:rPr>
              <a:t>)</a:t>
            </a: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endParaRPr lang="en-US" sz="2400" b="1" dirty="0">
              <a:latin typeface="Corbel" pitchFamily="34" charset="0"/>
            </a:endParaRP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400" b="1" dirty="0">
                <a:latin typeface="Corbel" pitchFamily="34" charset="0"/>
              </a:rPr>
              <a:t>  Tenure clock </a:t>
            </a:r>
            <a:r>
              <a:rPr lang="en-US" sz="2400" b="1" dirty="0" smtClean="0">
                <a:latin typeface="Corbel" pitchFamily="34" charset="0"/>
              </a:rPr>
              <a:t>extension policy (Purdue)</a:t>
            </a:r>
            <a:endParaRPr lang="en-US" sz="2400" b="1" dirty="0">
              <a:latin typeface="Corbel" pitchFamily="34" charset="0"/>
            </a:endParaRP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endParaRPr lang="en-US" sz="2400" b="1" dirty="0">
              <a:latin typeface="Corbel" pitchFamily="34" charset="0"/>
            </a:endParaRP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400" b="1" dirty="0">
                <a:latin typeface="Corbel" pitchFamily="34" charset="0"/>
              </a:rPr>
              <a:t>  Purdue Teaching Academy</a:t>
            </a: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endParaRPr lang="en-US" sz="2400" b="1" dirty="0">
              <a:latin typeface="Corbel" pitchFamily="34" charset="0"/>
            </a:endParaRP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400" b="1" dirty="0">
                <a:latin typeface="Corbel" pitchFamily="34" charset="0"/>
              </a:rPr>
              <a:t>  Child care (including infant care) is </a:t>
            </a:r>
            <a:r>
              <a:rPr lang="en-US" sz="2400" b="1" dirty="0" smtClean="0">
                <a:latin typeface="Corbel" pitchFamily="34" charset="0"/>
              </a:rPr>
              <a:t>available</a:t>
            </a:r>
            <a:endParaRPr lang="en-US" sz="2400" b="1" dirty="0">
              <a:latin typeface="Corbel" pitchFamily="34" charset="0"/>
            </a:endParaRP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endParaRPr lang="en-US" sz="2400" b="1" dirty="0">
              <a:latin typeface="Corbel" pitchFamily="34" charset="0"/>
            </a:endParaRP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400" b="1" dirty="0">
                <a:latin typeface="Corbel" pitchFamily="34" charset="0"/>
              </a:rPr>
              <a:t>  NSF-ADVANCE </a:t>
            </a:r>
            <a:r>
              <a:rPr lang="en-US" sz="2400" b="1" dirty="0" smtClean="0">
                <a:latin typeface="Corbel" pitchFamily="34" charset="0"/>
              </a:rPr>
              <a:t>FAST </a:t>
            </a:r>
            <a:r>
              <a:rPr lang="en-US" sz="2400" b="1" dirty="0">
                <a:latin typeface="Corbel" pitchFamily="34" charset="0"/>
              </a:rPr>
              <a:t>and other  </a:t>
            </a:r>
            <a:r>
              <a:rPr lang="en-US" sz="2400" b="1" dirty="0" smtClean="0">
                <a:latin typeface="Corbel" pitchFamily="34" charset="0"/>
              </a:rPr>
              <a:t>programs </a:t>
            </a:r>
            <a:endParaRPr lang="en-US" sz="2400" b="1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672" y="1752600"/>
            <a:ext cx="7002049" cy="4373563"/>
          </a:xfrm>
        </p:spPr>
        <p:txBody>
          <a:bodyPr rtlCol="0">
            <a:normAutofit fontScale="92500"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en-US" sz="2600" b="1" dirty="0" smtClean="0"/>
              <a:t>Ask about any other helpful practices and policies in your college (e.g. flexible Workload Policy in </a:t>
            </a:r>
            <a:r>
              <a:rPr lang="en-US" sz="2600" b="1" dirty="0" err="1" smtClean="0"/>
              <a:t>CoE</a:t>
            </a:r>
            <a:r>
              <a:rPr lang="en-US" sz="2600" b="1" dirty="0" smtClean="0"/>
              <a:t>)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pitchFamily="2" charset="2"/>
              <a:buChar char="§"/>
              <a:defRPr/>
            </a:pPr>
            <a:endParaRPr lang="en-US" sz="2600" b="1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en-US" sz="2600" b="1" dirty="0" smtClean="0"/>
              <a:t>Ask about activities that may help you get involved  (e.g. Women’s Faculty Committees, Diversity Action Committees), </a:t>
            </a:r>
            <a:r>
              <a:rPr lang="en-US" sz="2600" b="1" i="1" u="sng" dirty="0" smtClean="0"/>
              <a:t>but be strategic</a:t>
            </a:r>
            <a:endParaRPr lang="en-US" sz="2600" b="1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pitchFamily="2" charset="2"/>
              <a:buChar char="§"/>
              <a:defRPr/>
            </a:pPr>
            <a:endParaRPr lang="en-US" sz="2600" b="1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en-US" sz="2600" b="1" dirty="0" smtClean="0"/>
              <a:t>Take advantage of programs for new faculty at Purdue (OVPR), college (orientation), and department (business office, graduate office)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pitchFamily="2" charset="2"/>
              <a:buChar char="§"/>
              <a:defRPr/>
            </a:pPr>
            <a:endParaRPr lang="en-US" sz="3459" b="1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6D14924-14F1-448A-BEEB-83EAC0100732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ahs PowerPoint Master201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CoE_template_2010_v4</Template>
  <TotalTime>90</TotalTime>
  <Words>285</Words>
  <Application>Microsoft Office PowerPoint</Application>
  <PresentationFormat>On-screen Show (4:3)</PresentationFormat>
  <Paragraphs>57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Leahs PowerPoint Master2010</vt:lpstr>
      <vt:lpstr>Custom Design</vt:lpstr>
      <vt:lpstr>1_Custom Design</vt:lpstr>
      <vt:lpstr>Promotion and Tenure: Some Suggestions </vt:lpstr>
      <vt:lpstr>Some Suggestions</vt:lpstr>
      <vt:lpstr>Faculty Career Progress</vt:lpstr>
      <vt:lpstr>Resources/Policies to Help with Climate and Success</vt:lpstr>
      <vt:lpstr>PowerPoint Presentation</vt:lpstr>
    </vt:vector>
  </TitlesOfParts>
  <Company>Engineering Computer Network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Promotion and Tenure: Some Suggestions</dc:title>
  <dc:creator>kokini</dc:creator>
  <cp:lastModifiedBy>Clark, Barbara S.</cp:lastModifiedBy>
  <cp:revision>13</cp:revision>
  <dcterms:created xsi:type="dcterms:W3CDTF">2012-10-10T13:22:19Z</dcterms:created>
  <dcterms:modified xsi:type="dcterms:W3CDTF">2012-10-16T15:11:01Z</dcterms:modified>
</cp:coreProperties>
</file>